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30275213" cy="42803763"/>
  <p:notesSz cx="42803763" cy="3027521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76" d="100"/>
          <a:sy n="76" d="100"/>
        </p:scale>
        <p:origin x="43" y="-162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7061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275784" cy="5760720"/>
          </a:xfrm>
          <a:prstGeom prst="rect">
            <a:avLst/>
          </a:prstGeom>
          <a:solidFill>
            <a:srgbClr val="0D2E6E"/>
          </a:solidFill>
          <a:ln w="12700">
            <a:solidFill>
              <a:srgbClr val="0D2E6E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3" name="Shape 1"/>
          <p:cNvSpPr/>
          <p:nvPr/>
        </p:nvSpPr>
        <p:spPr>
          <a:xfrm>
            <a:off x="23874984" y="0"/>
            <a:ext cx="6400800" cy="5760720"/>
          </a:xfrm>
          <a:prstGeom prst="rect">
            <a:avLst/>
          </a:prstGeom>
          <a:solidFill>
            <a:srgbClr val="0B7A8A">
              <a:alpha val="25000"/>
            </a:srgbClr>
          </a:solidFill>
          <a:ln w="12700">
            <a:solidFill>
              <a:srgbClr val="0B7A8A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4" name="Shape 2"/>
          <p:cNvSpPr/>
          <p:nvPr/>
        </p:nvSpPr>
        <p:spPr>
          <a:xfrm>
            <a:off x="0" y="5760720"/>
            <a:ext cx="30275784" cy="256032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7" name="Text 3"/>
          <p:cNvSpPr/>
          <p:nvPr/>
        </p:nvSpPr>
        <p:spPr>
          <a:xfrm>
            <a:off x="10794492" y="4206240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15–17 de julio de 2026  ·  Manta, Ecuador  ·  FCVT-ULEAM  ·  Modalidad Híbrida</a:t>
            </a:r>
            <a:endParaRPr lang="en-US" sz="1400" dirty="0"/>
          </a:p>
        </p:txBody>
      </p:sp>
      <p:sp>
        <p:nvSpPr>
          <p:cNvPr id="8" name="Shape 4"/>
          <p:cNvSpPr/>
          <p:nvPr/>
        </p:nvSpPr>
        <p:spPr>
          <a:xfrm>
            <a:off x="22411944" y="6172200"/>
            <a:ext cx="7406640" cy="841248"/>
          </a:xfrm>
          <a:prstGeom prst="roundRect">
            <a:avLst>
              <a:gd name="adj" fmla="val 13043"/>
            </a:avLst>
          </a:prstGeom>
          <a:solidFill>
            <a:srgbClr val="0B7A8A"/>
          </a:solidFill>
          <a:ln w="12700">
            <a:solidFill>
              <a:srgbClr val="0B7A8A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9" name="Text 5"/>
          <p:cNvSpPr/>
          <p:nvPr/>
        </p:nvSpPr>
        <p:spPr>
          <a:xfrm>
            <a:off x="22411944" y="6172200"/>
            <a:ext cx="74066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TRACK: [Nombre del Track]</a:t>
            </a:r>
            <a:endParaRPr lang="en-US" sz="1200" dirty="0"/>
          </a:p>
        </p:txBody>
      </p:sp>
      <p:sp>
        <p:nvSpPr>
          <p:cNvPr id="10" name="Shape 6"/>
          <p:cNvSpPr/>
          <p:nvPr/>
        </p:nvSpPr>
        <p:spPr>
          <a:xfrm>
            <a:off x="457200" y="6199632"/>
            <a:ext cx="21497544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1" name="Shape 7"/>
          <p:cNvSpPr/>
          <p:nvPr/>
        </p:nvSpPr>
        <p:spPr>
          <a:xfrm>
            <a:off x="457200" y="6199632"/>
            <a:ext cx="164592" cy="2423160"/>
          </a:xfrm>
          <a:prstGeom prst="rect">
            <a:avLst/>
          </a:prstGeom>
          <a:solidFill>
            <a:srgbClr val="0D2E6E"/>
          </a:solidFill>
          <a:ln w="12700">
            <a:solidFill>
              <a:srgbClr val="0D2E6E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12" name="Text 8"/>
          <p:cNvSpPr/>
          <p:nvPr/>
        </p:nvSpPr>
        <p:spPr>
          <a:xfrm>
            <a:off x="822960" y="6263640"/>
            <a:ext cx="20491704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Título del trabajo de investigación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esta posición (máximo 2 líneas)</a:t>
            </a:r>
            <a:endParaRPr lang="en-US" sz="3000" dirty="0"/>
          </a:p>
        </p:txBody>
      </p:sp>
      <p:sp>
        <p:nvSpPr>
          <p:cNvPr id="13" name="Shape 9"/>
          <p:cNvSpPr/>
          <p:nvPr/>
        </p:nvSpPr>
        <p:spPr>
          <a:xfrm>
            <a:off x="0" y="8778240"/>
            <a:ext cx="30275784" cy="1417320"/>
          </a:xfrm>
          <a:prstGeom prst="rect">
            <a:avLst/>
          </a:prstGeom>
          <a:solidFill>
            <a:srgbClr val="F2F4F7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14" name="Text 10"/>
          <p:cNvSpPr/>
          <p:nvPr/>
        </p:nvSpPr>
        <p:spPr>
          <a:xfrm>
            <a:off x="731520" y="8869680"/>
            <a:ext cx="2881274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0D2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Autor/a Apellido¹  ·  Segundo Autor²  ·  Tercer Autor¹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731520" y="9491472"/>
            <a:ext cx="2881274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¹ Universidad / Institución · País   ²  Otra Universidad · País   ✉ correspondencia@institución.ec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457200" y="10515600"/>
            <a:ext cx="13533120" cy="7132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17" name="Shape 13"/>
          <p:cNvSpPr/>
          <p:nvPr/>
        </p:nvSpPr>
        <p:spPr>
          <a:xfrm>
            <a:off x="457200" y="10515600"/>
            <a:ext cx="13533120" cy="777240"/>
          </a:xfrm>
          <a:prstGeom prst="rect">
            <a:avLst/>
          </a:prstGeom>
          <a:solidFill>
            <a:srgbClr val="0D2E6E"/>
          </a:solidFill>
          <a:ln w="12700">
            <a:solidFill>
              <a:srgbClr val="0D2E6E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18" name="Text 14"/>
          <p:cNvSpPr/>
          <p:nvPr/>
        </p:nvSpPr>
        <p:spPr>
          <a:xfrm>
            <a:off x="640080" y="10515600"/>
            <a:ext cx="13167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Introducción</a:t>
            </a:r>
            <a:endParaRPr lang="en-US" sz="1900" dirty="0"/>
          </a:p>
        </p:txBody>
      </p:sp>
      <p:sp>
        <p:nvSpPr>
          <p:cNvPr id="19" name="Text 15"/>
          <p:cNvSpPr/>
          <p:nvPr/>
        </p:nvSpPr>
        <p:spPr>
          <a:xfrm>
            <a:off x="685800" y="11384280"/>
            <a:ext cx="13075920" cy="6080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Presentar el contexto y la relevancia del problema de investigación. Indicar el vacío del conocimiento identificado y la hipótesis o pregunta de investigación.</a:t>
            </a:r>
            <a:endParaRPr lang="en-US" sz="1400" dirty="0"/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 espacio admite entre 120 y 200 palabras. Fuente Calibri 14pt. No incluir referencias en esta sección.</a:t>
            </a:r>
            <a:endParaRPr lang="en-US" sz="1400" dirty="0"/>
          </a:p>
        </p:txBody>
      </p:sp>
      <p:sp>
        <p:nvSpPr>
          <p:cNvPr id="20" name="Shape 16"/>
          <p:cNvSpPr/>
          <p:nvPr/>
        </p:nvSpPr>
        <p:spPr>
          <a:xfrm>
            <a:off x="14721840" y="10515600"/>
            <a:ext cx="14996160" cy="7132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21" name="Shape 17"/>
          <p:cNvSpPr/>
          <p:nvPr/>
        </p:nvSpPr>
        <p:spPr>
          <a:xfrm>
            <a:off x="14721840" y="10515600"/>
            <a:ext cx="14996160" cy="77724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22" name="Text 18"/>
          <p:cNvSpPr/>
          <p:nvPr/>
        </p:nvSpPr>
        <p:spPr>
          <a:xfrm>
            <a:off x="14904720" y="10515600"/>
            <a:ext cx="1463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Materiales y Métodos</a:t>
            </a:r>
            <a:endParaRPr lang="en-US" sz="1900" dirty="0"/>
          </a:p>
        </p:txBody>
      </p:sp>
      <p:sp>
        <p:nvSpPr>
          <p:cNvPr id="23" name="Text 19"/>
          <p:cNvSpPr/>
          <p:nvPr/>
        </p:nvSpPr>
        <p:spPr>
          <a:xfrm>
            <a:off x="14950440" y="11384280"/>
            <a:ext cx="14538960" cy="6080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Describir el diseño del estudio, la población o muestra, los instrumentos o equipos utilizados y el procedimiento de análisis de datos.</a:t>
            </a:r>
            <a:endParaRPr lang="en-US" sz="1400" dirty="0"/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Incluir esquemas o flujogramas en el espacio de imagen inferior. Extensión: 100–150 palabras.</a:t>
            </a:r>
            <a:endParaRPr lang="en-US" sz="1400" dirty="0"/>
          </a:p>
        </p:txBody>
      </p:sp>
      <p:sp>
        <p:nvSpPr>
          <p:cNvPr id="24" name="Shape 20"/>
          <p:cNvSpPr/>
          <p:nvPr/>
        </p:nvSpPr>
        <p:spPr>
          <a:xfrm>
            <a:off x="457200" y="18013680"/>
            <a:ext cx="13533120" cy="4023360"/>
          </a:xfrm>
          <a:prstGeom prst="rect">
            <a:avLst/>
          </a:prstGeom>
          <a:solidFill>
            <a:srgbClr val="F2F4F7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25" name="Text 21"/>
          <p:cNvSpPr/>
          <p:nvPr/>
        </p:nvSpPr>
        <p:spPr>
          <a:xfrm>
            <a:off x="457200" y="18013680"/>
            <a:ext cx="1353312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Figura 1 — Imagen / Gráfico / Esquema ]</a:t>
            </a:r>
            <a:endParaRPr lang="en-US" sz="1600" dirty="0"/>
          </a:p>
        </p:txBody>
      </p:sp>
      <p:sp>
        <p:nvSpPr>
          <p:cNvPr id="26" name="Shape 22"/>
          <p:cNvSpPr/>
          <p:nvPr/>
        </p:nvSpPr>
        <p:spPr>
          <a:xfrm>
            <a:off x="14721840" y="18013680"/>
            <a:ext cx="14996160" cy="4023360"/>
          </a:xfrm>
          <a:prstGeom prst="rect">
            <a:avLst/>
          </a:prstGeom>
          <a:solidFill>
            <a:srgbClr val="F2F4F7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27" name="Text 23"/>
          <p:cNvSpPr/>
          <p:nvPr/>
        </p:nvSpPr>
        <p:spPr>
          <a:xfrm>
            <a:off x="14721840" y="18013680"/>
            <a:ext cx="1499616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Figura 2 — Imagen / Gráfico / Esquema ]</a:t>
            </a:r>
            <a:endParaRPr lang="en-US" sz="1600" dirty="0"/>
          </a:p>
        </p:txBody>
      </p:sp>
      <p:sp>
        <p:nvSpPr>
          <p:cNvPr id="28" name="Text 24"/>
          <p:cNvSpPr/>
          <p:nvPr/>
        </p:nvSpPr>
        <p:spPr>
          <a:xfrm>
            <a:off x="457200" y="22110192"/>
            <a:ext cx="1353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Figura 1. Descripción breve de la figura.</a:t>
            </a:r>
            <a:endParaRPr lang="en-US" sz="1100" dirty="0"/>
          </a:p>
        </p:txBody>
      </p:sp>
      <p:sp>
        <p:nvSpPr>
          <p:cNvPr id="29" name="Text 25"/>
          <p:cNvSpPr/>
          <p:nvPr/>
        </p:nvSpPr>
        <p:spPr>
          <a:xfrm>
            <a:off x="14721840" y="22110192"/>
            <a:ext cx="1499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Figura 2. Descripción breve de la figura.</a:t>
            </a:r>
            <a:endParaRPr lang="en-US" sz="1100" dirty="0"/>
          </a:p>
        </p:txBody>
      </p:sp>
      <p:sp>
        <p:nvSpPr>
          <p:cNvPr id="30" name="Shape 26"/>
          <p:cNvSpPr/>
          <p:nvPr/>
        </p:nvSpPr>
        <p:spPr>
          <a:xfrm>
            <a:off x="457200" y="22658832"/>
            <a:ext cx="13533120" cy="7680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31" name="Shape 27"/>
          <p:cNvSpPr/>
          <p:nvPr/>
        </p:nvSpPr>
        <p:spPr>
          <a:xfrm>
            <a:off x="457200" y="22658832"/>
            <a:ext cx="13533120" cy="777240"/>
          </a:xfrm>
          <a:prstGeom prst="rect">
            <a:avLst/>
          </a:prstGeom>
          <a:solidFill>
            <a:srgbClr val="0B7A8A"/>
          </a:solidFill>
          <a:ln w="12700">
            <a:solidFill>
              <a:srgbClr val="0B7A8A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32" name="Text 28"/>
          <p:cNvSpPr/>
          <p:nvPr/>
        </p:nvSpPr>
        <p:spPr>
          <a:xfrm>
            <a:off x="640080" y="22658832"/>
            <a:ext cx="13167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Resultados</a:t>
            </a:r>
            <a:endParaRPr lang="en-US" sz="1900" dirty="0"/>
          </a:p>
        </p:txBody>
      </p:sp>
      <p:sp>
        <p:nvSpPr>
          <p:cNvPr id="33" name="Text 29"/>
          <p:cNvSpPr/>
          <p:nvPr/>
        </p:nvSpPr>
        <p:spPr>
          <a:xfrm>
            <a:off x="685800" y="23527512"/>
            <a:ext cx="13075920" cy="66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Presentar los hallazgos principales de manera objetiva, usando figuras, tablas o estadísticos clave. Organizar los resultados en correspondencia con los objetivos del estudio.</a:t>
            </a:r>
            <a:endParaRPr lang="en-US" sz="1400" dirty="0"/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Puede complementarse con la Figura 3 debajo. Extensión: 150–200 palabras.</a:t>
            </a:r>
            <a:endParaRPr lang="en-US" sz="1400" dirty="0"/>
          </a:p>
        </p:txBody>
      </p:sp>
      <p:sp>
        <p:nvSpPr>
          <p:cNvPr id="34" name="Shape 30"/>
          <p:cNvSpPr/>
          <p:nvPr/>
        </p:nvSpPr>
        <p:spPr>
          <a:xfrm>
            <a:off x="14721840" y="22658832"/>
            <a:ext cx="1499616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35" name="Shape 31"/>
          <p:cNvSpPr/>
          <p:nvPr/>
        </p:nvSpPr>
        <p:spPr>
          <a:xfrm>
            <a:off x="14721840" y="22658832"/>
            <a:ext cx="14996160" cy="777240"/>
          </a:xfrm>
          <a:prstGeom prst="rect">
            <a:avLst/>
          </a:prstGeom>
          <a:solidFill>
            <a:srgbClr val="0D2E6E"/>
          </a:solidFill>
          <a:ln w="12700">
            <a:solidFill>
              <a:srgbClr val="0D2E6E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36" name="Text 32"/>
          <p:cNvSpPr/>
          <p:nvPr/>
        </p:nvSpPr>
        <p:spPr>
          <a:xfrm>
            <a:off x="14904720" y="22658832"/>
            <a:ext cx="1463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Conclusiones</a:t>
            </a:r>
            <a:endParaRPr lang="en-US" sz="1900" dirty="0"/>
          </a:p>
        </p:txBody>
      </p:sp>
      <p:sp>
        <p:nvSpPr>
          <p:cNvPr id="37" name="Text 33"/>
          <p:cNvSpPr/>
          <p:nvPr/>
        </p:nvSpPr>
        <p:spPr>
          <a:xfrm>
            <a:off x="14950440" y="23527512"/>
            <a:ext cx="145389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Sintetizar los hallazgos principales y su relación con la hipótesis. Indicar implicaciones prácticas, limitaciones y líneas futuras de investigación. Extensión: 100–150 palabras.</a:t>
            </a:r>
            <a:endParaRPr lang="en-US" sz="1400" dirty="0"/>
          </a:p>
        </p:txBody>
      </p:sp>
      <p:sp>
        <p:nvSpPr>
          <p:cNvPr id="38" name="Shape 34"/>
          <p:cNvSpPr/>
          <p:nvPr/>
        </p:nvSpPr>
        <p:spPr>
          <a:xfrm>
            <a:off x="14721840" y="26407872"/>
            <a:ext cx="1499616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762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s-EC"/>
          </a:p>
        </p:txBody>
      </p:sp>
      <p:sp>
        <p:nvSpPr>
          <p:cNvPr id="39" name="Shape 35"/>
          <p:cNvSpPr/>
          <p:nvPr/>
        </p:nvSpPr>
        <p:spPr>
          <a:xfrm>
            <a:off x="14721840" y="26407872"/>
            <a:ext cx="14996160" cy="713232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40" name="Text 36"/>
          <p:cNvSpPr/>
          <p:nvPr/>
        </p:nvSpPr>
        <p:spPr>
          <a:xfrm>
            <a:off x="14904720" y="26407872"/>
            <a:ext cx="146304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Referencias</a:t>
            </a:r>
            <a:endParaRPr lang="en-US" sz="1800" dirty="0"/>
          </a:p>
        </p:txBody>
      </p:sp>
      <p:sp>
        <p:nvSpPr>
          <p:cNvPr id="41" name="Text 37"/>
          <p:cNvSpPr/>
          <p:nvPr/>
        </p:nvSpPr>
        <p:spPr>
          <a:xfrm>
            <a:off x="14904720" y="27230832"/>
            <a:ext cx="146304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[1] Apellido, N. (Año). Título del artículo. Revista, Vol(N), pp. DOI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[2] Apellido, N. (Año). Título del libro. Editorial.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[3] Apellido, N. (Año). Título del capítulo. En Editor (Ed.), Libro (pp.). Editorial.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[4] Máximo 5–8 referencias. Formato APA 7ª edición.</a:t>
            </a:r>
            <a:endParaRPr lang="en-US" sz="1200" dirty="0"/>
          </a:p>
        </p:txBody>
      </p:sp>
      <p:sp>
        <p:nvSpPr>
          <p:cNvPr id="42" name="Shape 38"/>
          <p:cNvSpPr/>
          <p:nvPr/>
        </p:nvSpPr>
        <p:spPr>
          <a:xfrm>
            <a:off x="457200" y="30614112"/>
            <a:ext cx="13533120" cy="3383280"/>
          </a:xfrm>
          <a:prstGeom prst="rect">
            <a:avLst/>
          </a:prstGeom>
          <a:solidFill>
            <a:srgbClr val="F2F4F7"/>
          </a:solidFill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43" name="Text 39"/>
          <p:cNvSpPr/>
          <p:nvPr/>
        </p:nvSpPr>
        <p:spPr>
          <a:xfrm>
            <a:off x="457200" y="30614112"/>
            <a:ext cx="1353312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Figura 3 — Imagen / Gráfico / Tabla de resultados ]</a:t>
            </a:r>
            <a:endParaRPr lang="en-US" sz="1600" dirty="0"/>
          </a:p>
        </p:txBody>
      </p:sp>
      <p:sp>
        <p:nvSpPr>
          <p:cNvPr id="44" name="Text 40"/>
          <p:cNvSpPr/>
          <p:nvPr/>
        </p:nvSpPr>
        <p:spPr>
          <a:xfrm>
            <a:off x="457200" y="34070544"/>
            <a:ext cx="1353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Figura 3. Descripción breve de la figura.</a:t>
            </a:r>
            <a:endParaRPr lang="en-US" sz="1100" dirty="0"/>
          </a:p>
        </p:txBody>
      </p:sp>
      <p:sp>
        <p:nvSpPr>
          <p:cNvPr id="45" name="Shape 41"/>
          <p:cNvSpPr/>
          <p:nvPr/>
        </p:nvSpPr>
        <p:spPr>
          <a:xfrm>
            <a:off x="0" y="40059864"/>
            <a:ext cx="30275784" cy="182880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46" name="Shape 42"/>
          <p:cNvSpPr/>
          <p:nvPr/>
        </p:nvSpPr>
        <p:spPr>
          <a:xfrm>
            <a:off x="0" y="40242744"/>
            <a:ext cx="30275784" cy="2560320"/>
          </a:xfrm>
          <a:prstGeom prst="rect">
            <a:avLst/>
          </a:prstGeom>
          <a:solidFill>
            <a:srgbClr val="0D2E6E"/>
          </a:solidFill>
          <a:ln w="12700">
            <a:solidFill>
              <a:srgbClr val="0D2E6E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49" name="Text 43"/>
          <p:cNvSpPr/>
          <p:nvPr/>
        </p:nvSpPr>
        <p:spPr>
          <a:xfrm>
            <a:off x="6858000" y="40471344"/>
            <a:ext cx="1280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DAA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Financiamiento / Agradecimientos</a:t>
            </a:r>
            <a:endParaRPr lang="en-US" sz="1500" dirty="0"/>
          </a:p>
        </p:txBody>
      </p:sp>
      <p:sp>
        <p:nvSpPr>
          <p:cNvPr id="50" name="Text 44"/>
          <p:cNvSpPr/>
          <p:nvPr/>
        </p:nvSpPr>
        <p:spPr>
          <a:xfrm>
            <a:off x="6858000" y="41111424"/>
            <a:ext cx="13716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Indicar la fuente de financiamiento del estudio si aplica. Agradecer a colaboradores, instituciones u organismos de apoyo. Máximo 2 líneas.</a:t>
            </a:r>
            <a:endParaRPr lang="en-US" sz="1200" dirty="0"/>
          </a:p>
        </p:txBody>
      </p:sp>
      <p:sp>
        <p:nvSpPr>
          <p:cNvPr id="51" name="Text 45"/>
          <p:cNvSpPr/>
          <p:nvPr/>
        </p:nvSpPr>
        <p:spPr>
          <a:xfrm>
            <a:off x="21588984" y="40471344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3DAA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✉ Contacto:</a:t>
            </a:r>
            <a:endParaRPr lang="en-US" sz="1400" dirty="0"/>
          </a:p>
        </p:txBody>
      </p:sp>
      <p:sp>
        <p:nvSpPr>
          <p:cNvPr id="52" name="Text 46"/>
          <p:cNvSpPr/>
          <p:nvPr/>
        </p:nvSpPr>
        <p:spPr>
          <a:xfrm>
            <a:off x="21588984" y="41065704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correo@institucional.ec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iclset.uleam.edu.ec/es</a:t>
            </a:r>
            <a:endParaRPr lang="en-US" sz="1300" dirty="0"/>
          </a:p>
        </p:txBody>
      </p:sp>
      <p:pic>
        <p:nvPicPr>
          <p:cNvPr id="54" name="Gráfico 53">
            <a:extLst>
              <a:ext uri="{FF2B5EF4-FFF2-40B4-BE49-F238E27FC236}">
                <a16:creationId xmlns:a16="http://schemas.microsoft.com/office/drawing/2014/main" id="{4518D60F-FEBC-4EBF-9986-F466E657BA2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66204" y="916686"/>
            <a:ext cx="5972175" cy="2933700"/>
          </a:xfrm>
          <a:prstGeom prst="rect">
            <a:avLst/>
          </a:prstGeom>
        </p:spPr>
      </p:pic>
      <p:pic>
        <p:nvPicPr>
          <p:cNvPr id="56" name="Gráfico 55">
            <a:extLst>
              <a:ext uri="{FF2B5EF4-FFF2-40B4-BE49-F238E27FC236}">
                <a16:creationId xmlns:a16="http://schemas.microsoft.com/office/drawing/2014/main" id="{2A0D24D7-C58D-4337-9495-CF38DC7D7F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7997" y="1679909"/>
            <a:ext cx="3279307" cy="2170477"/>
          </a:xfrm>
          <a:prstGeom prst="rect">
            <a:avLst/>
          </a:prstGeom>
        </p:spPr>
      </p:pic>
      <p:pic>
        <p:nvPicPr>
          <p:cNvPr id="58" name="Gráfico 57">
            <a:extLst>
              <a:ext uri="{FF2B5EF4-FFF2-40B4-BE49-F238E27FC236}">
                <a16:creationId xmlns:a16="http://schemas.microsoft.com/office/drawing/2014/main" id="{25B76ED2-283F-4BFE-8514-46DE25BB41E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0073" y="40759730"/>
            <a:ext cx="2112698" cy="1398332"/>
          </a:xfrm>
          <a:prstGeom prst="rect">
            <a:avLst/>
          </a:prstGeom>
        </p:spPr>
      </p:pic>
      <p:pic>
        <p:nvPicPr>
          <p:cNvPr id="59" name="Gráfico 58">
            <a:extLst>
              <a:ext uri="{FF2B5EF4-FFF2-40B4-BE49-F238E27FC236}">
                <a16:creationId xmlns:a16="http://schemas.microsoft.com/office/drawing/2014/main" id="{CA9995B4-6A13-4E55-8189-E6E8A42E54C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12844" y="40768524"/>
            <a:ext cx="3330245" cy="16359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2E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57200"/>
            <a:ext cx="1463040" cy="992777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6080" y="640080"/>
            <a:ext cx="3657600" cy="1170432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315200" y="548640"/>
            <a:ext cx="22046184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Instrucciones de uso — Plantilla Póster ICLSET 2026</a:t>
            </a:r>
            <a:endParaRPr lang="en-US" sz="3200" dirty="0"/>
          </a:p>
        </p:txBody>
      </p:sp>
      <p:sp>
        <p:nvSpPr>
          <p:cNvPr id="5" name="Shape 1"/>
          <p:cNvSpPr/>
          <p:nvPr/>
        </p:nvSpPr>
        <p:spPr>
          <a:xfrm>
            <a:off x="914400" y="2377440"/>
            <a:ext cx="28446984" cy="109728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6" name="Shape 2"/>
          <p:cNvSpPr/>
          <p:nvPr/>
        </p:nvSpPr>
        <p:spPr>
          <a:xfrm>
            <a:off x="914400" y="2926080"/>
            <a:ext cx="292608" cy="1188720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7" name="Text 3"/>
          <p:cNvSpPr/>
          <p:nvPr/>
        </p:nvSpPr>
        <p:spPr>
          <a:xfrm>
            <a:off x="1417320" y="29718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DAA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Tamaño del póster:</a:t>
            </a:r>
            <a:endParaRPr lang="en-US" sz="1700" dirty="0"/>
          </a:p>
        </p:txBody>
      </p:sp>
      <p:sp>
        <p:nvSpPr>
          <p:cNvPr id="8" name="Text 4"/>
          <p:cNvSpPr/>
          <p:nvPr/>
        </p:nvSpPr>
        <p:spPr>
          <a:xfrm>
            <a:off x="1417320" y="3566160"/>
            <a:ext cx="275325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A0 vertical (90 × 120 cm). No modificar el tamaño de la diapositiva.</a:t>
            </a:r>
            <a:endParaRPr lang="en-US" sz="1500" dirty="0"/>
          </a:p>
        </p:txBody>
      </p:sp>
      <p:sp>
        <p:nvSpPr>
          <p:cNvPr id="9" name="Shape 5"/>
          <p:cNvSpPr/>
          <p:nvPr/>
        </p:nvSpPr>
        <p:spPr>
          <a:xfrm>
            <a:off x="914400" y="4343400"/>
            <a:ext cx="292608" cy="1188720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10" name="Text 6"/>
          <p:cNvSpPr/>
          <p:nvPr/>
        </p:nvSpPr>
        <p:spPr>
          <a:xfrm>
            <a:off x="1417320" y="4389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DAA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Fuentes:</a:t>
            </a:r>
            <a:endParaRPr lang="en-US" sz="1700" dirty="0"/>
          </a:p>
        </p:txBody>
      </p:sp>
      <p:sp>
        <p:nvSpPr>
          <p:cNvPr id="11" name="Text 7"/>
          <p:cNvSpPr/>
          <p:nvPr/>
        </p:nvSpPr>
        <p:spPr>
          <a:xfrm>
            <a:off x="1417320" y="4983480"/>
            <a:ext cx="275325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Títulos: Arial Black o Georgia. Cuerpo: Calibri 60pt mínimo para legibilidad a 2 metros de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distancia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</a:p>
          <a:p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Autores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Arial 60,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negritas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Filiación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Arial 40 – 32,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negritas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Título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las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secciones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Arial 30,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negritas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Arial 20Pie de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tablas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y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figuras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Arial 18 – 16;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Referencias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Arial 18-16</a:t>
            </a:r>
            <a:endParaRPr lang="en-US" sz="1500" dirty="0"/>
          </a:p>
        </p:txBody>
      </p:sp>
      <p:sp>
        <p:nvSpPr>
          <p:cNvPr id="12" name="Shape 8"/>
          <p:cNvSpPr/>
          <p:nvPr/>
        </p:nvSpPr>
        <p:spPr>
          <a:xfrm>
            <a:off x="914400" y="5760720"/>
            <a:ext cx="292608" cy="1188720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13" name="Text 9"/>
          <p:cNvSpPr/>
          <p:nvPr/>
        </p:nvSpPr>
        <p:spPr>
          <a:xfrm>
            <a:off x="1417320" y="5806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DAA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Estructura obligatoria: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1417320" y="6400800"/>
            <a:ext cx="275325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Título · Autores y afiliación · Introducción · Materiales y Métodos · Resultados · Conclusiones ·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Referencias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Agradecimientos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1500" dirty="0" err="1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opcional</a:t>
            </a: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).</a:t>
            </a:r>
            <a:endParaRPr lang="en-US" sz="1500" dirty="0"/>
          </a:p>
        </p:txBody>
      </p:sp>
      <p:sp>
        <p:nvSpPr>
          <p:cNvPr id="15" name="Shape 11"/>
          <p:cNvSpPr/>
          <p:nvPr/>
        </p:nvSpPr>
        <p:spPr>
          <a:xfrm>
            <a:off x="914400" y="7178040"/>
            <a:ext cx="292608" cy="1188720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16" name="Text 12"/>
          <p:cNvSpPr/>
          <p:nvPr/>
        </p:nvSpPr>
        <p:spPr>
          <a:xfrm>
            <a:off x="1417320" y="72237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DAA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Imágenes:</a:t>
            </a:r>
            <a:endParaRPr lang="en-US" sz="1700" dirty="0"/>
          </a:p>
        </p:txBody>
      </p:sp>
      <p:sp>
        <p:nvSpPr>
          <p:cNvPr id="17" name="Text 13"/>
          <p:cNvSpPr/>
          <p:nvPr/>
        </p:nvSpPr>
        <p:spPr>
          <a:xfrm>
            <a:off x="1417320" y="7818120"/>
            <a:ext cx="275325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Reemplazar los marcadores grises con figuras propias (PNG/JPG ≥ 300 dpi). Conservar el pie de figura.</a:t>
            </a:r>
            <a:endParaRPr lang="en-US" sz="1500" dirty="0"/>
          </a:p>
        </p:txBody>
      </p:sp>
      <p:sp>
        <p:nvSpPr>
          <p:cNvPr id="18" name="Shape 14"/>
          <p:cNvSpPr/>
          <p:nvPr/>
        </p:nvSpPr>
        <p:spPr>
          <a:xfrm>
            <a:off x="914400" y="8595360"/>
            <a:ext cx="292608" cy="1188720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19" name="Text 15"/>
          <p:cNvSpPr/>
          <p:nvPr/>
        </p:nvSpPr>
        <p:spPr>
          <a:xfrm>
            <a:off x="1417320" y="86410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DAA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Badge de Track:</a:t>
            </a:r>
            <a:endParaRPr lang="en-US" sz="1700" dirty="0"/>
          </a:p>
        </p:txBody>
      </p:sp>
      <p:sp>
        <p:nvSpPr>
          <p:cNvPr id="20" name="Text 16"/>
          <p:cNvSpPr/>
          <p:nvPr/>
        </p:nvSpPr>
        <p:spPr>
          <a:xfrm>
            <a:off x="1417320" y="9235440"/>
            <a:ext cx="275325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Reemplazar el badge superior derecho con su track: Ciencias Biológicas y Ambientales / Agrociencias / Tecnologías de la Información.</a:t>
            </a:r>
            <a:endParaRPr lang="en-US" sz="1500" dirty="0"/>
          </a:p>
        </p:txBody>
      </p:sp>
      <p:sp>
        <p:nvSpPr>
          <p:cNvPr id="21" name="Shape 17"/>
          <p:cNvSpPr/>
          <p:nvPr/>
        </p:nvSpPr>
        <p:spPr>
          <a:xfrm>
            <a:off x="914400" y="10012680"/>
            <a:ext cx="292608" cy="1188720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22" name="Text 18"/>
          <p:cNvSpPr/>
          <p:nvPr/>
        </p:nvSpPr>
        <p:spPr>
          <a:xfrm>
            <a:off x="1417320" y="100584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DAA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Entrega:</a:t>
            </a:r>
            <a:endParaRPr lang="en-US" sz="1700" dirty="0"/>
          </a:p>
        </p:txBody>
      </p:sp>
      <p:sp>
        <p:nvSpPr>
          <p:cNvPr id="23" name="Text 19"/>
          <p:cNvSpPr/>
          <p:nvPr/>
        </p:nvSpPr>
        <p:spPr>
          <a:xfrm>
            <a:off x="1417320" y="10652760"/>
            <a:ext cx="275325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Enviar PPTX original + PDF/A a través de Microsoft CMT antes de la fecha indicada en el Call for Posters.</a:t>
            </a:r>
            <a:endParaRPr lang="en-US" sz="1500" dirty="0"/>
          </a:p>
        </p:txBody>
      </p:sp>
      <p:sp>
        <p:nvSpPr>
          <p:cNvPr id="24" name="Shape 20"/>
          <p:cNvSpPr/>
          <p:nvPr/>
        </p:nvSpPr>
        <p:spPr>
          <a:xfrm>
            <a:off x="914400" y="11430000"/>
            <a:ext cx="292608" cy="1188720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25" name="Text 21"/>
          <p:cNvSpPr/>
          <p:nvPr/>
        </p:nvSpPr>
        <p:spPr>
          <a:xfrm>
            <a:off x="1417320" y="114757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DAA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Colores corporativos:</a:t>
            </a:r>
            <a:endParaRPr lang="en-US" sz="1700" dirty="0"/>
          </a:p>
        </p:txBody>
      </p:sp>
      <p:sp>
        <p:nvSpPr>
          <p:cNvPr id="26" name="Text 22"/>
          <p:cNvSpPr/>
          <p:nvPr/>
        </p:nvSpPr>
        <p:spPr>
          <a:xfrm>
            <a:off x="1417320" y="12070080"/>
            <a:ext cx="275325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Marino #0D2E6E · Verde #1A6B3A · Teal #0B7A8A · Verde brillante #3DAA35. No alterar el esquema de color.</a:t>
            </a:r>
            <a:endParaRPr lang="en-US" sz="1500" dirty="0"/>
          </a:p>
        </p:txBody>
      </p:sp>
      <p:sp>
        <p:nvSpPr>
          <p:cNvPr id="27" name="Shape 23"/>
          <p:cNvSpPr/>
          <p:nvPr/>
        </p:nvSpPr>
        <p:spPr>
          <a:xfrm>
            <a:off x="914400" y="12847320"/>
            <a:ext cx="292608" cy="1188720"/>
          </a:xfrm>
          <a:prstGeom prst="rect">
            <a:avLst/>
          </a:prstGeom>
          <a:solidFill>
            <a:srgbClr val="3DAA35"/>
          </a:solidFill>
          <a:ln w="12700">
            <a:solidFill>
              <a:srgbClr val="3DAA35"/>
            </a:solidFill>
            <a:prstDash val="solid"/>
          </a:ln>
        </p:spPr>
        <p:txBody>
          <a:bodyPr/>
          <a:lstStyle/>
          <a:p>
            <a:endParaRPr lang="es-EC"/>
          </a:p>
        </p:txBody>
      </p:sp>
      <p:sp>
        <p:nvSpPr>
          <p:cNvPr id="28" name="Text 24"/>
          <p:cNvSpPr/>
          <p:nvPr/>
        </p:nvSpPr>
        <p:spPr>
          <a:xfrm>
            <a:off x="1417320" y="128930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3DAA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/ Datos suplementarios:</a:t>
            </a:r>
            <a:endParaRPr lang="en-US" sz="1700" dirty="0"/>
          </a:p>
        </p:txBody>
      </p:sp>
      <p:sp>
        <p:nvSpPr>
          <p:cNvPr id="29" name="Text 25"/>
          <p:cNvSpPr/>
          <p:nvPr/>
        </p:nvSpPr>
        <p:spPr>
          <a:xfrm>
            <a:off x="1417320" y="13487400"/>
            <a:ext cx="275325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D1E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recuadro blanco del footer es para el código QR de datos suplementarios u otra información. Opcional.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644</Words>
  <Application>Microsoft Office PowerPoint</Application>
  <PresentationFormat>Personalizado</PresentationFormat>
  <Paragraphs>56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Georgia</vt:lpstr>
      <vt:lpstr>Office Theme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ICLSET 2026 – Plantilla Póster Científico A0</dc:title>
  <dc:subject>PptxGenJS Presentation</dc:subject>
  <dc:creator>PptxGenJS</dc:creator>
  <cp:lastModifiedBy>Alex Santamaría</cp:lastModifiedBy>
  <cp:revision>3</cp:revision>
  <dcterms:created xsi:type="dcterms:W3CDTF">2026-06-04T17:09:56Z</dcterms:created>
  <dcterms:modified xsi:type="dcterms:W3CDTF">2026-06-16T13:38:35Z</dcterms:modified>
</cp:coreProperties>
</file>